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78" r:id="rId6"/>
    <p:sldId id="272" r:id="rId7"/>
    <p:sldId id="273" r:id="rId8"/>
    <p:sldId id="261" r:id="rId9"/>
    <p:sldId id="264" r:id="rId10"/>
    <p:sldId id="279" r:id="rId11"/>
    <p:sldId id="265" r:id="rId12"/>
    <p:sldId id="277" r:id="rId13"/>
    <p:sldId id="282" r:id="rId14"/>
    <p:sldId id="260" r:id="rId15"/>
    <p:sldId id="276" r:id="rId16"/>
    <p:sldId id="259" r:id="rId17"/>
    <p:sldId id="267" r:id="rId18"/>
    <p:sldId id="268" r:id="rId19"/>
    <p:sldId id="269" r:id="rId20"/>
    <p:sldId id="270" r:id="rId21"/>
    <p:sldId id="271" r:id="rId22"/>
    <p:sldId id="275" r:id="rId23"/>
    <p:sldId id="274" r:id="rId24"/>
    <p:sldId id="281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83C06D8-A824-4C4C-BE17-FDA25EC045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4B333-8FD1-46EE-A673-A084BBC4A7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3048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63F9A-58D6-4B78-8963-2FA3776B70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D7E3B-CFB7-4BFF-8653-FE2F476392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98FA8-0516-4138-AFD7-F6CE943060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8658E-441D-472A-AE43-163C259857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A5DBE-EFFA-4F3C-BFE5-BECB11B4AD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05DB3-8D45-4A12-9702-4156DE38FC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7EB55-AE82-4276-AB9A-6C3CE3B09B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660610-2A35-472C-AD24-C04E88E2EE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C2E36-F767-4AC7-B848-203CBC7328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04800"/>
            <a:ext cx="7315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455F49-568C-4C30-8520-C179D70D92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688" y="4293096"/>
            <a:ext cx="5688632" cy="144016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  <a:cs typeface="Arial" pitchFamily="34" charset="0"/>
              </a:rPr>
              <a:t>А.С.Пушкин</a:t>
            </a:r>
            <a:b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  <a:cs typeface="Arial" pitchFamily="34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Constantia" panose="02030602050306030303" pitchFamily="18" charset="0"/>
                <a:cs typeface="Arial" pitchFamily="34" charset="0"/>
              </a:rPr>
              <a:t>1799 - 1837</a:t>
            </a:r>
            <a:endParaRPr lang="ru-RU" sz="4400" dirty="0">
              <a:solidFill>
                <a:srgbClr val="C00000"/>
              </a:solidFill>
              <a:latin typeface="Constantia" panose="02030602050306030303" pitchFamily="18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86517" y="5974761"/>
            <a:ext cx="7192888" cy="553616"/>
          </a:xfrm>
        </p:spPr>
        <p:txBody>
          <a:bodyPr/>
          <a:lstStyle/>
          <a:p>
            <a:pPr algn="r"/>
            <a:r>
              <a:rPr lang="ru-RU" sz="2800" dirty="0" smtClean="0">
                <a:latin typeface="Constantia" panose="02030602050306030303" pitchFamily="18" charset="0"/>
                <a:cs typeface="Arial" pitchFamily="34" charset="0"/>
              </a:rPr>
              <a:t>Методический материал к занятию</a:t>
            </a:r>
            <a:endParaRPr lang="ru-RU" sz="2800" dirty="0">
              <a:latin typeface="Constantia" panose="02030602050306030303" pitchFamily="18" charset="0"/>
              <a:cs typeface="Arial" pitchFamily="34" charset="0"/>
            </a:endParaRPr>
          </a:p>
        </p:txBody>
      </p:sp>
      <p:pic>
        <p:nvPicPr>
          <p:cNvPr id="4" name="Рисунок 3" descr="06907b25f895ed473155920951d892b72efb501104939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548680"/>
            <a:ext cx="2902242" cy="35029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60840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Задание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57298"/>
            <a:ext cx="8280920" cy="5168046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Начиная с какой группы, произведения А.С.Пушкина включены в круг детского чтения?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Выпишите произведения А.С.Пушкина </a:t>
            </a:r>
            <a:r>
              <a:rPr lang="ru-RU" smtClean="0">
                <a:latin typeface="Arial" pitchFamily="34" charset="0"/>
                <a:cs typeface="Arial" pitchFamily="34" charset="0"/>
              </a:rPr>
              <a:t>из программы по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группам в рабочую тетрадь.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Читая произведения пейзажной лирики, учитесь выделять ее особенности, вынесенные на следующий слайд.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848872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Особенности пейзажной лирики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80920" cy="4752528"/>
          </a:xfrm>
        </p:spPr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реалистична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эмоциональна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звуко-красочна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(цветовые эпитеты и т.д.)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легко ложится на слух и запоминается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описана непритязательная красота природы средней </a:t>
            </a:r>
            <a:r>
              <a:rPr lang="ru-RU" sz="2800" smtClean="0">
                <a:latin typeface="Arial" pitchFamily="34" charset="0"/>
                <a:cs typeface="Arial" pitchFamily="34" charset="0"/>
              </a:rPr>
              <a:t>полосы России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описаны все времена года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описание природы тесно связно с бытом крестьян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04800"/>
            <a:ext cx="7776864" cy="1179984"/>
          </a:xfrm>
        </p:spPr>
        <p:txBody>
          <a:bodyPr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Прологом к сказкам Пушкина может служить  пролог к поэме «Руслан и Людмила»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Pushkin-U-Lukomorya-dub-zeleny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700808"/>
            <a:ext cx="5273671" cy="4776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620688"/>
            <a:ext cx="7315200" cy="8382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Пушкин написал  7 сказок: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908720"/>
            <a:ext cx="7772400" cy="44196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lvl="0"/>
            <a:r>
              <a:rPr lang="ru-RU" sz="2800" dirty="0"/>
              <a:t>Жених (1825)</a:t>
            </a:r>
          </a:p>
          <a:p>
            <a:pPr lvl="0"/>
            <a:r>
              <a:rPr lang="ru-RU" sz="2800" dirty="0"/>
              <a:t>Сказка о попе и о работнике его </a:t>
            </a:r>
            <a:r>
              <a:rPr lang="ru-RU" sz="2800" dirty="0" err="1"/>
              <a:t>Балде</a:t>
            </a:r>
            <a:r>
              <a:rPr lang="ru-RU" sz="2800" dirty="0"/>
              <a:t> (1830)</a:t>
            </a:r>
          </a:p>
          <a:p>
            <a:pPr lvl="0"/>
            <a:r>
              <a:rPr lang="ru-RU" sz="2800" dirty="0"/>
              <a:t>Сказка о медведихе (1830—1831)</a:t>
            </a:r>
          </a:p>
          <a:p>
            <a:pPr lvl="0"/>
            <a:r>
              <a:rPr lang="ru-RU" sz="2800" dirty="0"/>
              <a:t>Сказка о царе </a:t>
            </a:r>
            <a:r>
              <a:rPr lang="ru-RU" sz="2800" dirty="0" err="1"/>
              <a:t>Салтане</a:t>
            </a:r>
            <a:r>
              <a:rPr lang="ru-RU" sz="2800" dirty="0"/>
              <a:t>  (1831)</a:t>
            </a:r>
          </a:p>
          <a:p>
            <a:pPr lvl="0"/>
            <a:r>
              <a:rPr lang="ru-RU" sz="2800" dirty="0"/>
              <a:t>Сказка о рыбаке и рыбке (1833)</a:t>
            </a:r>
          </a:p>
          <a:p>
            <a:pPr lvl="0"/>
            <a:r>
              <a:rPr lang="ru-RU" sz="2800" dirty="0"/>
              <a:t>Сказка о мёртвой царевне и семи богатырях (1833)</a:t>
            </a:r>
          </a:p>
          <a:p>
            <a:pPr lvl="0"/>
            <a:r>
              <a:rPr lang="ru-RU" sz="2800" dirty="0"/>
              <a:t>Сказка о золотом петушке (1834</a:t>
            </a:r>
            <a:r>
              <a:rPr lang="ru-RU" sz="2800" dirty="0" smtClean="0"/>
              <a:t>)</a:t>
            </a:r>
            <a:endParaRPr lang="ru-RU" sz="2800" dirty="0"/>
          </a:p>
          <a:p>
            <a:r>
              <a:rPr lang="ru-RU" sz="2800" b="1" i="1" dirty="0"/>
              <a:t>и  сказочную поэму "Руслан и Людмила"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663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76672"/>
            <a:ext cx="4032448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Сказки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424936" cy="4896544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1830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г. – Сказка о медведихе «Как весенней </a:t>
            </a:r>
          </a:p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теплою порой…» - не окончена</a:t>
            </a:r>
          </a:p>
          <a:p>
            <a:pPr marL="514350" indent="-514350">
              <a:buNone/>
            </a:pP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1831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г. – «Сказка о царе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Салтане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- «Сказка о попе и о работнике его</a:t>
            </a:r>
          </a:p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Балде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4" name="Рисунок 3" descr="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3789040"/>
            <a:ext cx="2243336" cy="1697660"/>
          </a:xfrm>
          <a:prstGeom prst="rect">
            <a:avLst/>
          </a:prstGeom>
        </p:spPr>
      </p:pic>
      <p:pic>
        <p:nvPicPr>
          <p:cNvPr id="5" name="Рисунок 4" descr="131-e13535987529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5085184"/>
            <a:ext cx="2124447" cy="1603615"/>
          </a:xfrm>
          <a:prstGeom prst="rect">
            <a:avLst/>
          </a:prstGeom>
        </p:spPr>
      </p:pic>
      <p:pic>
        <p:nvPicPr>
          <p:cNvPr id="6" name="Рисунок 5" descr="144_zo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437112"/>
            <a:ext cx="1717829" cy="2109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s1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4653136"/>
            <a:ext cx="2522159" cy="1905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76672"/>
            <a:ext cx="4032448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Сказки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424936" cy="4896544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1833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г. – «Сказка о рыбаке и рыбке»</a:t>
            </a:r>
          </a:p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- «Сказка о мертвой царевне и о семи</a:t>
            </a:r>
          </a:p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богатырях»</a:t>
            </a:r>
          </a:p>
          <a:p>
            <a:pPr marL="514350" indent="-514350">
              <a:buNone/>
            </a:pP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1834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г. – «Сказка о золотом петушке»</a:t>
            </a:r>
          </a:p>
        </p:txBody>
      </p:sp>
      <p:pic>
        <p:nvPicPr>
          <p:cNvPr id="4" name="Рисунок 3" descr="28792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272" y="4005064"/>
            <a:ext cx="1867694" cy="2678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89040"/>
            <a:ext cx="2439112" cy="152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5013176"/>
            <a:ext cx="2262752" cy="1698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Рисунок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789040"/>
            <a:ext cx="2476267" cy="16437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mc62-e13544580777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0690" y="5157192"/>
            <a:ext cx="2100233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560840" cy="792088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Художественное своеобразие сказок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80920" cy="4752528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1214414" y="1857364"/>
            <a:ext cx="2520280" cy="1080120"/>
          </a:xfrm>
          <a:prstGeom prst="downArrowCallou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поэмы</a:t>
            </a:r>
          </a:p>
        </p:txBody>
      </p:sp>
      <p:sp>
        <p:nvSpPr>
          <p:cNvPr id="5" name="Выноска со стрелкой вниз 4"/>
          <p:cNvSpPr/>
          <p:nvPr/>
        </p:nvSpPr>
        <p:spPr bwMode="auto">
          <a:xfrm>
            <a:off x="5429256" y="1857364"/>
            <a:ext cx="2520280" cy="1008112"/>
          </a:xfrm>
          <a:prstGeom prst="downArrowCallou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новеллы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 bwMode="auto">
          <a:xfrm>
            <a:off x="428596" y="3071810"/>
            <a:ext cx="3888432" cy="2952328"/>
          </a:xfrm>
          <a:prstGeom prst="flowChartAlternateProcess">
            <a:avLst/>
          </a:prstGeom>
          <a:solidFill>
            <a:schemeClr val="accent3">
              <a:lumMod val="95000"/>
            </a:schemeClr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«Сказка о мертвой царевне и о семи богатырях»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«Сказа о царе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Салтане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 bwMode="auto">
          <a:xfrm>
            <a:off x="4572000" y="3071810"/>
            <a:ext cx="4320480" cy="3240360"/>
          </a:xfrm>
          <a:prstGeom prst="flowChartAlternateProcess">
            <a:avLst/>
          </a:prstGeom>
          <a:solidFill>
            <a:schemeClr val="accent3">
              <a:lumMod val="95000"/>
            </a:schemeClr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«Сказка о попе и о работнике его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Балде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»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«Сказа о рыбаке и рыбке»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«Сказка о золотом петушке»</a:t>
            </a:r>
          </a:p>
        </p:txBody>
      </p:sp>
      <p:sp>
        <p:nvSpPr>
          <p:cNvPr id="10" name="Тройная стрелка влево/вправо/вверх 9"/>
          <p:cNvSpPr/>
          <p:nvPr/>
        </p:nvSpPr>
        <p:spPr bwMode="auto">
          <a:xfrm>
            <a:off x="4214810" y="1428736"/>
            <a:ext cx="792088" cy="936104"/>
          </a:xfrm>
          <a:prstGeom prst="leftRightUp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76864" cy="792088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Художественное своеобразие сказок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80920" cy="4752528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Выноска со стрелкой вниз 3"/>
          <p:cNvSpPr/>
          <p:nvPr/>
        </p:nvSpPr>
        <p:spPr bwMode="auto">
          <a:xfrm>
            <a:off x="1214414" y="1928802"/>
            <a:ext cx="2520280" cy="1440160"/>
          </a:xfrm>
          <a:prstGeom prst="downArrowCallou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поэмы</a:t>
            </a:r>
          </a:p>
        </p:txBody>
      </p:sp>
      <p:sp>
        <p:nvSpPr>
          <p:cNvPr id="5" name="Выноска со стрелкой вниз 4"/>
          <p:cNvSpPr/>
          <p:nvPr/>
        </p:nvSpPr>
        <p:spPr bwMode="auto">
          <a:xfrm>
            <a:off x="5429256" y="1928802"/>
            <a:ext cx="2520280" cy="1440160"/>
          </a:xfrm>
          <a:prstGeom prst="downArrowCallou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новеллы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 bwMode="auto">
          <a:xfrm>
            <a:off x="785786" y="3571876"/>
            <a:ext cx="3528392" cy="2088232"/>
          </a:xfrm>
          <a:prstGeom prst="flowChartAlternateProcess">
            <a:avLst/>
          </a:prstGeom>
          <a:solidFill>
            <a:schemeClr val="accent3">
              <a:lumMod val="95000"/>
            </a:schemeClr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Заканчиваются счастливо</a:t>
            </a:r>
          </a:p>
        </p:txBody>
      </p:sp>
      <p:sp>
        <p:nvSpPr>
          <p:cNvPr id="10" name="Тройная стрелка влево/вправо/вверх 9"/>
          <p:cNvSpPr/>
          <p:nvPr/>
        </p:nvSpPr>
        <p:spPr bwMode="auto">
          <a:xfrm>
            <a:off x="4214810" y="1714488"/>
            <a:ext cx="792088" cy="936104"/>
          </a:xfrm>
          <a:prstGeom prst="leftRightUp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 bwMode="auto">
          <a:xfrm>
            <a:off x="4929190" y="3571876"/>
            <a:ext cx="3528392" cy="2088232"/>
          </a:xfrm>
          <a:prstGeom prst="flowChartAlternateProcess">
            <a:avLst/>
          </a:prstGeom>
          <a:solidFill>
            <a:schemeClr val="accent3">
              <a:lumMod val="95000"/>
            </a:schemeClr>
          </a:solidFill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Заканчиваются справедливо, но не счастливо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04800"/>
            <a:ext cx="7346776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Художественное своеобразие сказок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4752528"/>
          </a:xfrm>
        </p:spPr>
        <p:txBody>
          <a:bodyPr/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Добро и зло в сказках-поэмах однозначно, т.е. положительные и отрицательные персонажи сохраняют свою характеристику; в сказках-новеллах отрицательные герои побеждаются силами, несущими то ли добро, то ли зло.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 сказках-поэмах внимание сосредоточено на семье, на чувствах героев, социальный статус героев не играет роли (царь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Салтан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царь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Гвидон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, царица-мать – обыкновенные люди). В сказках-новеллах герои сталкиваются с непобедимыми законами мира – законами, что выше, сильнее суетных человеческих желаний. Персонажи изображены с социальной стороны (как в народных сказках: поп – жалкий старик, с «толоконным лбом»; старуха – сварливая жена с безмерной жадностью).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04800"/>
            <a:ext cx="7346776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Художественное своеобразие сказок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280920" cy="4680520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сказках проступают мотивы и образы древнейшей мифологии (природные стихии, небесные тела, присутствуют мотивы смерти и воскрешения).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Сказочный сюжет развивается динамично: послушав разговор 3-х девиц, «царь недолго собирался, в тот же вечер обвенчался». Только что дитя-царевич покидает бочку и уже становится могучим избавителем прекрасной Лебеди.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Повествование, как и в народной сказке, Пушкин то ускоряет, то замедляет, вводя повторы общих мест (в описании чудес, приезда гостей).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620688"/>
            <a:ext cx="4032448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onstantia" panose="02030602050306030303" pitchFamily="18" charset="0"/>
                <a:cs typeface="Arial" pitchFamily="34" charset="0"/>
              </a:rPr>
              <a:t>План </a:t>
            </a:r>
            <a:endParaRPr lang="ru-RU" dirty="0">
              <a:solidFill>
                <a:srgbClr val="C00000"/>
              </a:solidFill>
              <a:latin typeface="Constantia" panose="02030602050306030303" pitchFamily="18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2348880"/>
            <a:ext cx="7986464" cy="37471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nstantia" panose="02030602050306030303" pitchFamily="18" charset="0"/>
                <a:cs typeface="Arial" pitchFamily="34" charset="0"/>
              </a:rPr>
              <a:t>Занимательные страницы биографии.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nstantia" panose="02030602050306030303" pitchFamily="18" charset="0"/>
                <a:cs typeface="Arial" pitchFamily="34" charset="0"/>
              </a:rPr>
              <a:t>Пейзажная лирика в детском чтении.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onstantia" panose="02030602050306030303" pitchFamily="18" charset="0"/>
                <a:cs typeface="Arial" pitchFamily="34" charset="0"/>
              </a:rPr>
              <a:t>Сказки, их художественное своеобразие.</a:t>
            </a:r>
            <a:endParaRPr lang="ru-RU" dirty="0">
              <a:latin typeface="Constantia" panose="02030602050306030303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04800"/>
            <a:ext cx="7346776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Художественное своеобразие сказок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28800"/>
            <a:ext cx="8280920" cy="4824536"/>
          </a:xfrm>
        </p:spPr>
        <p:txBody>
          <a:bodyPr/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Использует приемы былинной, песенной поэтики, т.е. фольклора:</a:t>
            </a:r>
          </a:p>
          <a:p>
            <a:pPr>
              <a:buNone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             Ветер весело шумит,</a:t>
            </a:r>
          </a:p>
          <a:p>
            <a:pPr>
              <a:buNone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             Судно весело бежит.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Характерен мягкий лиризм, окрашивающий повествование. Лирические обращения: </a:t>
            </a:r>
          </a:p>
          <a:p>
            <a:pPr>
              <a:buNone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             «Здравствуй, князь ты мой прекрасный,</a:t>
            </a:r>
          </a:p>
          <a:p>
            <a:pPr>
              <a:buNone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              Что ж ты тих, как день ненастный?»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Сказки написаны легким и энергичным стихом (чаще существительные и глаголы), целые строфы без прилагательных – что придает действию стремительность. Сказки состоят из отдельных внутренне и внешне законченных частей</a:t>
            </a:r>
            <a:r>
              <a:rPr lang="ru-RU" sz="2400" dirty="0" smtClean="0"/>
              <a:t>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346776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Ценность сказок – мораль или сатира?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16832"/>
            <a:ext cx="8280920" cy="4536504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За сказочным повествованием кроется серьезная мысль, глубокая мораль. Мораль пронизывает всю сказку, от начала до конца. Мораль – это вся сказка. Только «Сказка о попе и о работнике его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Балде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заканчивается прямым нравоучением: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Не гонялся бы ты поп за дешевизною.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Главная ценность сказок Пушкина – в сатире, так как таким образом он выражал свой протест против самодержавия, изображая недостатки господствующего строя.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Вывод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76400"/>
            <a:ext cx="8424936" cy="463292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Сказки Пушкина – не обработка, не пересказы, они – оригинальные произведения поэта, сохраняющие глубинные связи с народным творчеством.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«Пушкинская сказка – прямая наследница сказки народной».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                                С.Я. Маршак.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128792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Самостоятельная работа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28800"/>
            <a:ext cx="7772400" cy="446720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Проанализировать любую сказку А.С.Пушкина по следующей схеме:</a:t>
            </a:r>
          </a:p>
          <a:p>
            <a:pPr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2852936"/>
          <a:ext cx="792088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" pitchFamily="34" charset="0"/>
                          <a:cs typeface="Arial" pitchFamily="34" charset="0"/>
                        </a:rPr>
                        <a:t>Связь с фольклором</a:t>
                      </a:r>
                      <a:endParaRPr lang="ru-RU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Народность 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Сказка (название, элементы сюжета)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Быт (предметы, одежда и др.)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Обычаи, традиции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Язык (народный стиль речи)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</a:t>
            </a:r>
            <a:r>
              <a:rPr lang="ru-RU" sz="3000" dirty="0"/>
              <a:t>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9" y="1931938"/>
            <a:ext cx="1960703" cy="177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60840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Царскосельский лицей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517232"/>
            <a:ext cx="3888432" cy="792088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Учеба в 1811-1817 гг. </a:t>
            </a:r>
          </a:p>
        </p:txBody>
      </p:sp>
      <p:pic>
        <p:nvPicPr>
          <p:cNvPr id="4" name="Рисунок 3" descr="800_9397f2b2d65ccd6b38d5e8be7f7eb7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4623307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1264543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556792"/>
            <a:ext cx="2396232" cy="36087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5508104" y="5517232"/>
            <a:ext cx="331236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Комната Пушкина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60840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Первый публичный экзамен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45224"/>
            <a:ext cx="8640960" cy="1080120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Чтение Пушкиным в1815 г. перед гостями и поэтом Г.Р.Державиным стихотворения «Воспоминание о Царском селе»</a:t>
            </a:r>
          </a:p>
        </p:txBody>
      </p:sp>
      <p:pic>
        <p:nvPicPr>
          <p:cNvPr id="5" name="Рисунок 4" descr="165066f58c855e470ca2298c26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340768"/>
            <a:ext cx="6228184" cy="4036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6737176" cy="838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Память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44208" y="1676400"/>
            <a:ext cx="2448272" cy="4848944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Каждый год в день смерти Пушкина –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10 февраля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у его дома на Мойке, 12 собираются люди, чтобы почтить память поэта.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890x675_2wrLNrOrHL9WrE2b9Py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338" y="1700808"/>
            <a:ext cx="6099861" cy="40700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04800"/>
            <a:ext cx="7704856" cy="838200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Взгляды Пушкина на воспитание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76400"/>
            <a:ext cx="8208912" cy="463292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«В России домашнее воспитание есть самое недостаточное, самое безнравственное;     ребенок… не получает никаких понятий о справедливости, о взаимных отношениях людей, об истинной чести. 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Воспитание его ограничивается изучением двух или трех иностранных языков и начальным основанием всех наук, преподаваемых каким-нибудь нанятым учителем».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704856" cy="838200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Взгляды Пушкина на народность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060848"/>
            <a:ext cx="8208912" cy="4104456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«Климат, образ правления, вера дают каждому народу особенную физиономию, которая более или менее отражается в зеркале поэзии.  Есть образ мыслей и чувствований, есть тьма обычаев, поверий и привычек, принадлежащих исключительно какому-нибудь народу».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60840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Пейзажная лирика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80920" cy="4464496"/>
          </a:xfrm>
        </p:spPr>
        <p:txBody>
          <a:bodyPr/>
          <a:lstStyle/>
          <a:p>
            <a:pPr lvl="0">
              <a:buNone/>
            </a:pPr>
            <a:r>
              <a:rPr lang="ru-RU" sz="2800" dirty="0" smtClean="0"/>
              <a:t>    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Лирика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род художественной литературы наряду с эпосом и драмой. Передает состояние характера, переживания духовного мира человека, характеризуется живой взволнованной речью, выразительностью, отсутствует развернутый сюжет.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60840" cy="838200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Лирические произведения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80920" cy="4464496"/>
          </a:xfrm>
        </p:spPr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«Зимний вечер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«Зимнее утро»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«Зимняя дорога»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«Осень»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отрывки из романа «Евгений Онегин» и «Сказки о царе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Салтане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с описанием природы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0137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f0137</Template>
  <TotalTime>224</TotalTime>
  <Words>1026</Words>
  <Application>Microsoft Office PowerPoint</Application>
  <PresentationFormat>Экран (4:3)</PresentationFormat>
  <Paragraphs>123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Constantia</vt:lpstr>
      <vt:lpstr>Times New Roman</vt:lpstr>
      <vt:lpstr>Wingdings</vt:lpstr>
      <vt:lpstr>f0137</vt:lpstr>
      <vt:lpstr>А.С.Пушкин 1799 - 1837</vt:lpstr>
      <vt:lpstr>План </vt:lpstr>
      <vt:lpstr>Царскосельский лицей</vt:lpstr>
      <vt:lpstr>Первый публичный экзамен</vt:lpstr>
      <vt:lpstr>Память</vt:lpstr>
      <vt:lpstr>Взгляды Пушкина на воспитание</vt:lpstr>
      <vt:lpstr>Взгляды Пушкина на народность</vt:lpstr>
      <vt:lpstr>Пейзажная лирика</vt:lpstr>
      <vt:lpstr>Лирические произведения</vt:lpstr>
      <vt:lpstr>Задание</vt:lpstr>
      <vt:lpstr>Особенности пейзажной лирики</vt:lpstr>
      <vt:lpstr>Прологом к сказкам Пушкина может служить  пролог к поэме «Руслан и Людмила»</vt:lpstr>
      <vt:lpstr>Пушкин написал  7 сказок: </vt:lpstr>
      <vt:lpstr>Сказки</vt:lpstr>
      <vt:lpstr>Сказки</vt:lpstr>
      <vt:lpstr>Художественное своеобразие сказок</vt:lpstr>
      <vt:lpstr>Художественное своеобразие сказок</vt:lpstr>
      <vt:lpstr>Художественное своеобразие сказок</vt:lpstr>
      <vt:lpstr>Художественное своеобразие сказок</vt:lpstr>
      <vt:lpstr>Художественное своеобразие сказок</vt:lpstr>
      <vt:lpstr>Ценность сказок – мораль или сатира?</vt:lpstr>
      <vt:lpstr>Вывод </vt:lpstr>
      <vt:lpstr>Самостоятельная работа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38</cp:revision>
  <dcterms:created xsi:type="dcterms:W3CDTF">2015-01-14T15:07:18Z</dcterms:created>
  <dcterms:modified xsi:type="dcterms:W3CDTF">2020-03-18T08:38:20Z</dcterms:modified>
</cp:coreProperties>
</file>